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15" r:id="rId3"/>
    <p:sldId id="416" r:id="rId4"/>
    <p:sldId id="417" r:id="rId5"/>
    <p:sldId id="420" r:id="rId6"/>
    <p:sldId id="418" r:id="rId7"/>
    <p:sldId id="419" r:id="rId8"/>
  </p:sldIdLst>
  <p:sldSz cx="12192000" cy="6858000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23" autoAdjust="0"/>
    <p:restoredTop sz="26755" autoAdjust="0"/>
  </p:normalViewPr>
  <p:slideViewPr>
    <p:cSldViewPr snapToGrid="0" showGuides="1">
      <p:cViewPr>
        <p:scale>
          <a:sx n="89" d="100"/>
          <a:sy n="89" d="100"/>
        </p:scale>
        <p:origin x="-374" y="106"/>
      </p:cViewPr>
      <p:guideLst>
        <p:guide orient="horz" pos="26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535D1-FEB9-488B-B6FB-5A004B04F01F}" type="datetimeFigureOut">
              <a:rPr lang="es-ES" smtClean="0"/>
              <a:pPr/>
              <a:t>11/07/2018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723C8-B46E-48A8-AB8D-EEFB608FDF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C7CD-C89F-4022-B2B6-FE4E2962951E}" type="datetimeFigureOut">
              <a:rPr lang="es-ES" smtClean="0"/>
              <a:pPr/>
              <a:t>11/07/2018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EA8-D589-4B6B-8EAD-3FFFCB3C04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2929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C7CD-C89F-4022-B2B6-FE4E2962951E}" type="datetimeFigureOut">
              <a:rPr lang="es-ES" smtClean="0"/>
              <a:pPr/>
              <a:t>11/07/2018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EA8-D589-4B6B-8EAD-3FFFCB3C04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9261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C7CD-C89F-4022-B2B6-FE4E2962951E}" type="datetimeFigureOut">
              <a:rPr lang="es-ES" smtClean="0"/>
              <a:pPr/>
              <a:t>11/07/2018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EA8-D589-4B6B-8EAD-3FFFCB3C04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7515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C7CD-C89F-4022-B2B6-FE4E2962951E}" type="datetimeFigureOut">
              <a:rPr lang="es-ES" smtClean="0"/>
              <a:pPr/>
              <a:t>11/07/2018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EA8-D589-4B6B-8EAD-3FFFCB3C04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4661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C7CD-C89F-4022-B2B6-FE4E2962951E}" type="datetimeFigureOut">
              <a:rPr lang="es-ES" smtClean="0"/>
              <a:pPr/>
              <a:t>11/07/2018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EA8-D589-4B6B-8EAD-3FFFCB3C04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3360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C7CD-C89F-4022-B2B6-FE4E2962951E}" type="datetimeFigureOut">
              <a:rPr lang="es-ES" smtClean="0"/>
              <a:pPr/>
              <a:t>11/07/2018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EA8-D589-4B6B-8EAD-3FFFCB3C04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2232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C7CD-C89F-4022-B2B6-FE4E2962951E}" type="datetimeFigureOut">
              <a:rPr lang="es-ES" smtClean="0"/>
              <a:pPr/>
              <a:t>11/07/2018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EA8-D589-4B6B-8EAD-3FFFCB3C04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0648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C7CD-C89F-4022-B2B6-FE4E2962951E}" type="datetimeFigureOut">
              <a:rPr lang="es-ES" smtClean="0"/>
              <a:pPr/>
              <a:t>11/07/2018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EA8-D589-4B6B-8EAD-3FFFCB3C04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5888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C7CD-C89F-4022-B2B6-FE4E2962951E}" type="datetimeFigureOut">
              <a:rPr lang="es-ES" smtClean="0"/>
              <a:pPr/>
              <a:t>11/07/2018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EA8-D589-4B6B-8EAD-3FFFCB3C04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6049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C7CD-C89F-4022-B2B6-FE4E2962951E}" type="datetimeFigureOut">
              <a:rPr lang="es-ES" smtClean="0"/>
              <a:pPr/>
              <a:t>11/07/2018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EA8-D589-4B6B-8EAD-3FFFCB3C04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4432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C7CD-C89F-4022-B2B6-FE4E2962951E}" type="datetimeFigureOut">
              <a:rPr lang="es-ES" smtClean="0"/>
              <a:pPr/>
              <a:t>11/07/2018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EA8-D589-4B6B-8EAD-3FFFCB3C04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3919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C7CD-C89F-4022-B2B6-FE4E2962951E}" type="datetimeFigureOut">
              <a:rPr lang="es-ES" smtClean="0"/>
              <a:pPr/>
              <a:t>11/07/2018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BEA8-D589-4B6B-8EAD-3FFFCB3C04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378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classone.es/images/headers/productos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2733" y="3576917"/>
            <a:ext cx="3977243" cy="2312894"/>
          </a:xfrm>
          <a:prstGeom prst="rect">
            <a:avLst/>
          </a:prstGeom>
          <a:noFill/>
        </p:spPr>
      </p:pic>
      <p:sp>
        <p:nvSpPr>
          <p:cNvPr id="7" name="Shape 6552"/>
          <p:cNvSpPr/>
          <p:nvPr/>
        </p:nvSpPr>
        <p:spPr>
          <a:xfrm>
            <a:off x="386366" y="826330"/>
            <a:ext cx="11462197" cy="57847"/>
          </a:xfrm>
          <a:custGeom>
            <a:avLst/>
            <a:gdLst/>
            <a:ahLst/>
            <a:cxnLst/>
            <a:rect l="0" t="0" r="0" b="0"/>
            <a:pathLst>
              <a:path w="8817861" h="39624">
                <a:moveTo>
                  <a:pt x="0" y="0"/>
                </a:moveTo>
                <a:lnTo>
                  <a:pt x="8817861" y="1524"/>
                </a:lnTo>
                <a:lnTo>
                  <a:pt x="8817861" y="39624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BDBD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E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6366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 l a s </a:t>
            </a:r>
            <a:r>
              <a:rPr kumimoji="0" lang="es-ES" altLang="es-ES" sz="1200" b="1" i="0" u="none" strike="noStrike" cap="none" normalizeH="0" baseline="0" dirty="0" err="1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 n e | H o s p i t a l i t y S o f t w a r e &amp; A d v i s o r y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hape 6552"/>
          <p:cNvSpPr/>
          <p:nvPr/>
        </p:nvSpPr>
        <p:spPr>
          <a:xfrm>
            <a:off x="386366" y="6342953"/>
            <a:ext cx="11462197" cy="57847"/>
          </a:xfrm>
          <a:custGeom>
            <a:avLst/>
            <a:gdLst/>
            <a:ahLst/>
            <a:cxnLst/>
            <a:rect l="0" t="0" r="0" b="0"/>
            <a:pathLst>
              <a:path w="8817861" h="39624">
                <a:moveTo>
                  <a:pt x="0" y="0"/>
                </a:moveTo>
                <a:lnTo>
                  <a:pt x="8817861" y="1524"/>
                </a:lnTo>
                <a:lnTo>
                  <a:pt x="8817861" y="39624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BDBD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404295" y="5817962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s-ES" altLang="en-GB" dirty="0" smtClean="0">
                <a:solidFill>
                  <a:srgbClr val="525252"/>
                </a:solidFill>
              </a:rPr>
              <a:t>Julio </a:t>
            </a:r>
            <a:r>
              <a:rPr lang="es-ES" altLang="en-GB" dirty="0" smtClean="0">
                <a:solidFill>
                  <a:srgbClr val="525252"/>
                </a:solidFill>
              </a:rPr>
              <a:t>2018</a:t>
            </a:r>
          </a:p>
        </p:txBody>
      </p:sp>
      <p:pic>
        <p:nvPicPr>
          <p:cNvPr id="14" name="Picture 2" descr="C:\Users\jsabariz\Documents\Class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714" y="161633"/>
            <a:ext cx="912230" cy="587513"/>
          </a:xfrm>
          <a:prstGeom prst="rect">
            <a:avLst/>
          </a:prstGeom>
          <a:noFill/>
        </p:spPr>
      </p:pic>
      <p:sp>
        <p:nvSpPr>
          <p:cNvPr id="16" name="Rectangle 16"/>
          <p:cNvSpPr txBox="1">
            <a:spLocks noChangeArrowheads="1"/>
          </p:cNvSpPr>
          <p:nvPr/>
        </p:nvSpPr>
        <p:spPr bwMode="auto">
          <a:xfrm>
            <a:off x="1199627" y="212725"/>
            <a:ext cx="9382406" cy="56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457127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914254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371381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1828506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57510">
              <a:defRPr/>
            </a:pPr>
            <a:r>
              <a:rPr lang="es-ES" altLang="en-GB" sz="3200" dirty="0" err="1" smtClean="0">
                <a:solidFill>
                  <a:srgbClr val="525252"/>
                </a:solidFill>
                <a:latin typeface="Arial" charset="0"/>
              </a:rPr>
              <a:t>Backoficce</a:t>
            </a:r>
            <a:r>
              <a:rPr lang="es-ES" altLang="en-GB" sz="3200" dirty="0" smtClean="0">
                <a:solidFill>
                  <a:srgbClr val="525252"/>
                </a:solidFill>
                <a:latin typeface="Arial" charset="0"/>
              </a:rPr>
              <a:t> </a:t>
            </a:r>
            <a:r>
              <a:rPr lang="es-ES" altLang="en-GB" sz="3200" dirty="0" smtClean="0">
                <a:solidFill>
                  <a:srgbClr val="525252"/>
                </a:solidFill>
                <a:latin typeface="Arial" charset="0"/>
              </a:rPr>
              <a:t>B.7. </a:t>
            </a:r>
            <a:r>
              <a:rPr lang="es-ES" altLang="en-GB" sz="3200" dirty="0" err="1" smtClean="0">
                <a:solidFill>
                  <a:srgbClr val="525252"/>
                </a:solidFill>
                <a:latin typeface="Arial" charset="0"/>
              </a:rPr>
              <a:t>Setup</a:t>
            </a:r>
            <a:r>
              <a:rPr lang="es-ES" altLang="en-GB" sz="3200" dirty="0" smtClean="0">
                <a:solidFill>
                  <a:srgbClr val="525252"/>
                </a:solidFill>
                <a:latin typeface="Arial" charset="0"/>
              </a:rPr>
              <a:t> - General</a:t>
            </a:r>
          </a:p>
          <a:p>
            <a:pPr algn="ctr" defTabSz="957510">
              <a:defRPr/>
            </a:pPr>
            <a:endParaRPr lang="es-ES" altLang="en-GB" sz="3200" dirty="0" smtClean="0">
              <a:solidFill>
                <a:srgbClr val="525252"/>
              </a:solidFill>
              <a:latin typeface="Arial" charset="0"/>
            </a:endParaRP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1326860" y="2336537"/>
            <a:ext cx="9382406" cy="56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457127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914254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371381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1828506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57510">
              <a:defRPr/>
            </a:pPr>
            <a:r>
              <a:rPr lang="es-ES" altLang="en-GB" sz="3200" dirty="0" smtClean="0">
                <a:solidFill>
                  <a:srgbClr val="525252"/>
                </a:solidFill>
                <a:latin typeface="Arial" charset="0"/>
              </a:rPr>
              <a:t>Roles</a:t>
            </a:r>
            <a:endParaRPr lang="es-ES" altLang="en-GB" sz="3200" dirty="0" smtClean="0">
              <a:solidFill>
                <a:srgbClr val="525252"/>
              </a:solidFill>
              <a:latin typeface="Arial" charset="0"/>
            </a:endParaRPr>
          </a:p>
        </p:txBody>
      </p:sp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02" y="109058"/>
            <a:ext cx="642501" cy="642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01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2392822" y="129683"/>
            <a:ext cx="6751178" cy="70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457127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914254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371381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1828506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57510">
              <a:defRPr/>
            </a:pPr>
            <a:r>
              <a:rPr lang="es-ES" altLang="en-GB" sz="2800" dirty="0" err="1" smtClean="0">
                <a:solidFill>
                  <a:srgbClr val="525252"/>
                </a:solidFill>
                <a:latin typeface="Arial" charset="0"/>
              </a:rPr>
              <a:t>Backoficce</a:t>
            </a:r>
            <a:r>
              <a:rPr lang="es-ES" altLang="en-GB" sz="2800" dirty="0" smtClean="0">
                <a:solidFill>
                  <a:srgbClr val="525252"/>
                </a:solidFill>
                <a:latin typeface="Arial" charset="0"/>
              </a:rPr>
              <a:t> B.7. </a:t>
            </a:r>
            <a:r>
              <a:rPr lang="es-ES" altLang="en-GB" sz="2800" dirty="0" err="1" smtClean="0">
                <a:solidFill>
                  <a:srgbClr val="525252"/>
                </a:solidFill>
                <a:latin typeface="Arial" charset="0"/>
              </a:rPr>
              <a:t>Setup</a:t>
            </a:r>
            <a:r>
              <a:rPr lang="es-ES" altLang="en-GB" sz="2800" dirty="0" smtClean="0">
                <a:solidFill>
                  <a:srgbClr val="525252"/>
                </a:solidFill>
                <a:latin typeface="Arial" charset="0"/>
              </a:rPr>
              <a:t> - General</a:t>
            </a:r>
          </a:p>
          <a:p>
            <a:pPr algn="ctr" defTabSz="957510">
              <a:defRPr/>
            </a:pPr>
            <a:r>
              <a:rPr lang="es-ES" altLang="en-GB" sz="2000" kern="0" dirty="0" smtClean="0">
                <a:solidFill>
                  <a:srgbClr val="FF0000"/>
                </a:solidFill>
                <a:latin typeface="Arial" charset="0"/>
              </a:rPr>
              <a:t>Roles</a:t>
            </a:r>
            <a:endParaRPr lang="es-ES_tradnl" altLang="en-GB" sz="1200" kern="0" dirty="0" smtClean="0">
              <a:solidFill>
                <a:srgbClr val="FF0000"/>
              </a:solidFill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15452" y="945576"/>
            <a:ext cx="11294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Ek Mukta"/>
                <a:cs typeface="Arial" pitchFamily="34" charset="0"/>
              </a:rPr>
              <a:t>Ejemplos de Roles. </a:t>
            </a:r>
            <a:r>
              <a:rPr lang="es-ES" b="1" dirty="0" smtClean="0"/>
              <a:t>Jefe Recepción 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hape 6552"/>
          <p:cNvSpPr/>
          <p:nvPr/>
        </p:nvSpPr>
        <p:spPr>
          <a:xfrm>
            <a:off x="386366" y="826330"/>
            <a:ext cx="11462197" cy="57847"/>
          </a:xfrm>
          <a:custGeom>
            <a:avLst/>
            <a:gdLst/>
            <a:ahLst/>
            <a:cxnLst/>
            <a:rect l="0" t="0" r="0" b="0"/>
            <a:pathLst>
              <a:path w="8817861" h="39624">
                <a:moveTo>
                  <a:pt x="0" y="0"/>
                </a:moveTo>
                <a:lnTo>
                  <a:pt x="8817861" y="1524"/>
                </a:lnTo>
                <a:lnTo>
                  <a:pt x="8817861" y="39624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BDBD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ES"/>
          </a:p>
        </p:txBody>
      </p:sp>
      <p:pic>
        <p:nvPicPr>
          <p:cNvPr id="7" name="Picture 2" descr="C:\Users\jsabariz\Documents\Class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714" y="161633"/>
            <a:ext cx="912230" cy="58751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6366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 l a s </a:t>
            </a:r>
            <a:r>
              <a:rPr kumimoji="0" lang="es-ES" altLang="es-ES" sz="1200" b="1" i="0" u="none" strike="noStrike" cap="none" normalizeH="0" baseline="0" dirty="0" err="1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 n e | H o s p i t a l i t y S o f t w a r e &amp; A d v i s o r y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02" y="109058"/>
            <a:ext cx="642501" cy="642501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/>
          <a:srcRect t="10428" b="9763"/>
          <a:stretch>
            <a:fillRect/>
          </a:stretch>
        </p:blipFill>
        <p:spPr bwMode="auto">
          <a:xfrm>
            <a:off x="272930" y="1286942"/>
            <a:ext cx="6583680" cy="29555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4" name="33 Rectángulo"/>
          <p:cNvSpPr/>
          <p:nvPr/>
        </p:nvSpPr>
        <p:spPr bwMode="auto">
          <a:xfrm>
            <a:off x="1416057" y="1768979"/>
            <a:ext cx="1122044" cy="1716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/>
          <a:srcRect t="10428" b="11757"/>
          <a:stretch>
            <a:fillRect/>
          </a:stretch>
        </p:blipFill>
        <p:spPr bwMode="auto">
          <a:xfrm>
            <a:off x="5229491" y="3274968"/>
            <a:ext cx="6583680" cy="28817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6" name="35 Rectángulo"/>
          <p:cNvSpPr/>
          <p:nvPr/>
        </p:nvSpPr>
        <p:spPr bwMode="auto">
          <a:xfrm>
            <a:off x="278042" y="1827375"/>
            <a:ext cx="1122044" cy="1716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7" name="36 Rectángulo"/>
          <p:cNvSpPr/>
          <p:nvPr/>
        </p:nvSpPr>
        <p:spPr bwMode="auto">
          <a:xfrm>
            <a:off x="5190450" y="3945308"/>
            <a:ext cx="1122044" cy="1716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8" name="37 Rectángulo"/>
          <p:cNvSpPr/>
          <p:nvPr/>
        </p:nvSpPr>
        <p:spPr bwMode="auto">
          <a:xfrm>
            <a:off x="6428165" y="3721693"/>
            <a:ext cx="1122044" cy="1716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2392822" y="129683"/>
            <a:ext cx="6751178" cy="70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457127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914254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371381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1828506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57510">
              <a:defRPr/>
            </a:pPr>
            <a:r>
              <a:rPr lang="es-ES" altLang="en-GB" sz="2800" dirty="0" err="1" smtClean="0">
                <a:solidFill>
                  <a:srgbClr val="525252"/>
                </a:solidFill>
                <a:latin typeface="Arial" charset="0"/>
              </a:rPr>
              <a:t>Backoficce</a:t>
            </a:r>
            <a:r>
              <a:rPr lang="es-ES" altLang="en-GB" sz="2800" dirty="0" smtClean="0">
                <a:solidFill>
                  <a:srgbClr val="525252"/>
                </a:solidFill>
                <a:latin typeface="Arial" charset="0"/>
              </a:rPr>
              <a:t> B.7. </a:t>
            </a:r>
            <a:r>
              <a:rPr lang="es-ES" altLang="en-GB" sz="2800" dirty="0" err="1" smtClean="0">
                <a:solidFill>
                  <a:srgbClr val="525252"/>
                </a:solidFill>
                <a:latin typeface="Arial" charset="0"/>
              </a:rPr>
              <a:t>Setup</a:t>
            </a:r>
            <a:r>
              <a:rPr lang="es-ES" altLang="en-GB" sz="2800" dirty="0" smtClean="0">
                <a:solidFill>
                  <a:srgbClr val="525252"/>
                </a:solidFill>
                <a:latin typeface="Arial" charset="0"/>
              </a:rPr>
              <a:t> - General</a:t>
            </a:r>
          </a:p>
          <a:p>
            <a:pPr algn="ctr" defTabSz="957510">
              <a:defRPr/>
            </a:pPr>
            <a:r>
              <a:rPr lang="es-ES" altLang="en-GB" sz="2000" kern="0" dirty="0" smtClean="0">
                <a:solidFill>
                  <a:srgbClr val="FF0000"/>
                </a:solidFill>
                <a:latin typeface="Arial" charset="0"/>
              </a:rPr>
              <a:t>Roles</a:t>
            </a:r>
            <a:endParaRPr lang="es-ES_tradnl" altLang="en-GB" sz="1200" kern="0" dirty="0" smtClean="0">
              <a:solidFill>
                <a:srgbClr val="FF0000"/>
              </a:solidFill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15452" y="945576"/>
            <a:ext cx="11294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Ek Mukta"/>
                <a:cs typeface="Arial" pitchFamily="34" charset="0"/>
              </a:rPr>
              <a:t>Ejemplos de Roles. </a:t>
            </a:r>
            <a:r>
              <a:rPr lang="es-ES" b="1" dirty="0" smtClean="0"/>
              <a:t>Recepción</a:t>
            </a:r>
            <a:r>
              <a:rPr lang="es-ES" b="1" dirty="0" smtClean="0"/>
              <a:t> 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hape 6552"/>
          <p:cNvSpPr/>
          <p:nvPr/>
        </p:nvSpPr>
        <p:spPr>
          <a:xfrm>
            <a:off x="386366" y="826330"/>
            <a:ext cx="11462197" cy="57847"/>
          </a:xfrm>
          <a:custGeom>
            <a:avLst/>
            <a:gdLst/>
            <a:ahLst/>
            <a:cxnLst/>
            <a:rect l="0" t="0" r="0" b="0"/>
            <a:pathLst>
              <a:path w="8817861" h="39624">
                <a:moveTo>
                  <a:pt x="0" y="0"/>
                </a:moveTo>
                <a:lnTo>
                  <a:pt x="8817861" y="1524"/>
                </a:lnTo>
                <a:lnTo>
                  <a:pt x="8817861" y="39624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BDBD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ES"/>
          </a:p>
        </p:txBody>
      </p:sp>
      <p:pic>
        <p:nvPicPr>
          <p:cNvPr id="7" name="Picture 2" descr="C:\Users\jsabariz\Documents\Class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714" y="161633"/>
            <a:ext cx="912230" cy="58751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6366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 l a s </a:t>
            </a:r>
            <a:r>
              <a:rPr kumimoji="0" lang="es-ES" altLang="es-ES" sz="1200" b="1" i="0" u="none" strike="noStrike" cap="none" normalizeH="0" baseline="0" dirty="0" err="1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 n e | H o s p i t a l i t y S o f t w a r e &amp; A d v i s o r y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02" y="109058"/>
            <a:ext cx="642501" cy="64250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 t="10428" b="10428"/>
          <a:stretch>
            <a:fillRect/>
          </a:stretch>
        </p:blipFill>
        <p:spPr bwMode="auto">
          <a:xfrm>
            <a:off x="264386" y="1356051"/>
            <a:ext cx="6583680" cy="29309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4" name="33 Rectángulo"/>
          <p:cNvSpPr/>
          <p:nvPr/>
        </p:nvSpPr>
        <p:spPr bwMode="auto">
          <a:xfrm>
            <a:off x="1407513" y="1922805"/>
            <a:ext cx="1122044" cy="18800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 t="10641" b="11543"/>
          <a:stretch>
            <a:fillRect/>
          </a:stretch>
        </p:blipFill>
        <p:spPr bwMode="auto">
          <a:xfrm>
            <a:off x="5289311" y="3411702"/>
            <a:ext cx="6583680" cy="28817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 bwMode="auto">
          <a:xfrm>
            <a:off x="260952" y="1904289"/>
            <a:ext cx="1122044" cy="18800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5198997" y="4056405"/>
            <a:ext cx="1122044" cy="18800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6411076" y="3986614"/>
            <a:ext cx="1122044" cy="18800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2392822" y="129683"/>
            <a:ext cx="6751178" cy="70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457127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914254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371381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1828506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57510">
              <a:defRPr/>
            </a:pPr>
            <a:r>
              <a:rPr lang="es-ES" altLang="en-GB" sz="2800" dirty="0" err="1" smtClean="0">
                <a:solidFill>
                  <a:srgbClr val="525252"/>
                </a:solidFill>
                <a:latin typeface="Arial" charset="0"/>
              </a:rPr>
              <a:t>Backoficce</a:t>
            </a:r>
            <a:r>
              <a:rPr lang="es-ES" altLang="en-GB" sz="2800" dirty="0" smtClean="0">
                <a:solidFill>
                  <a:srgbClr val="525252"/>
                </a:solidFill>
                <a:latin typeface="Arial" charset="0"/>
              </a:rPr>
              <a:t> B.7. </a:t>
            </a:r>
            <a:r>
              <a:rPr lang="es-ES" altLang="en-GB" sz="2800" dirty="0" err="1" smtClean="0">
                <a:solidFill>
                  <a:srgbClr val="525252"/>
                </a:solidFill>
                <a:latin typeface="Arial" charset="0"/>
              </a:rPr>
              <a:t>Setup</a:t>
            </a:r>
            <a:r>
              <a:rPr lang="es-ES" altLang="en-GB" sz="2800" dirty="0" smtClean="0">
                <a:solidFill>
                  <a:srgbClr val="525252"/>
                </a:solidFill>
                <a:latin typeface="Arial" charset="0"/>
              </a:rPr>
              <a:t> - General</a:t>
            </a:r>
          </a:p>
          <a:p>
            <a:pPr algn="ctr" defTabSz="957510">
              <a:defRPr/>
            </a:pPr>
            <a:r>
              <a:rPr lang="es-ES" altLang="en-GB" sz="2000" kern="0" dirty="0" smtClean="0">
                <a:solidFill>
                  <a:srgbClr val="FF0000"/>
                </a:solidFill>
                <a:latin typeface="Arial" charset="0"/>
              </a:rPr>
              <a:t>Roles</a:t>
            </a:r>
            <a:endParaRPr lang="es-ES_tradnl" altLang="en-GB" sz="1200" kern="0" dirty="0" smtClean="0">
              <a:solidFill>
                <a:srgbClr val="FF0000"/>
              </a:solidFill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15452" y="945576"/>
            <a:ext cx="11294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Ek Mukta"/>
                <a:cs typeface="Arial" pitchFamily="34" charset="0"/>
              </a:rPr>
              <a:t>Ejemplos de Roles. </a:t>
            </a:r>
            <a:r>
              <a:rPr lang="es-ES" b="1" dirty="0" smtClean="0"/>
              <a:t>Recepción Becario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hape 6552"/>
          <p:cNvSpPr/>
          <p:nvPr/>
        </p:nvSpPr>
        <p:spPr>
          <a:xfrm>
            <a:off x="386366" y="826330"/>
            <a:ext cx="11462197" cy="57847"/>
          </a:xfrm>
          <a:custGeom>
            <a:avLst/>
            <a:gdLst/>
            <a:ahLst/>
            <a:cxnLst/>
            <a:rect l="0" t="0" r="0" b="0"/>
            <a:pathLst>
              <a:path w="8817861" h="39624">
                <a:moveTo>
                  <a:pt x="0" y="0"/>
                </a:moveTo>
                <a:lnTo>
                  <a:pt x="8817861" y="1524"/>
                </a:lnTo>
                <a:lnTo>
                  <a:pt x="8817861" y="39624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BDBD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ES"/>
          </a:p>
        </p:txBody>
      </p:sp>
      <p:pic>
        <p:nvPicPr>
          <p:cNvPr id="7" name="Picture 2" descr="C:\Users\jsabariz\Documents\Class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714" y="161633"/>
            <a:ext cx="912230" cy="58751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6366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 l a s </a:t>
            </a:r>
            <a:r>
              <a:rPr kumimoji="0" lang="es-ES" altLang="es-ES" sz="1200" b="1" i="0" u="none" strike="noStrike" cap="none" normalizeH="0" baseline="0" dirty="0" err="1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 n e | H o s p i t a l i t y S o f t w a r e &amp; A d v i s o r y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02" y="109058"/>
            <a:ext cx="642501" cy="642501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 t="10428" b="10428"/>
          <a:stretch>
            <a:fillRect/>
          </a:stretch>
        </p:blipFill>
        <p:spPr bwMode="auto">
          <a:xfrm>
            <a:off x="375482" y="1347506"/>
            <a:ext cx="6583680" cy="29309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4" name="33 Rectángulo"/>
          <p:cNvSpPr/>
          <p:nvPr/>
        </p:nvSpPr>
        <p:spPr bwMode="auto">
          <a:xfrm>
            <a:off x="1510062" y="2076627"/>
            <a:ext cx="1122044" cy="19727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 t="10428" b="11757"/>
          <a:stretch>
            <a:fillRect/>
          </a:stretch>
        </p:blipFill>
        <p:spPr bwMode="auto">
          <a:xfrm>
            <a:off x="5152579" y="3283514"/>
            <a:ext cx="6583680" cy="28817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 bwMode="auto">
          <a:xfrm>
            <a:off x="363501" y="1904287"/>
            <a:ext cx="1122044" cy="19727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5028080" y="3919670"/>
            <a:ext cx="1122044" cy="19727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6291434" y="3986612"/>
            <a:ext cx="1122044" cy="19727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2392822" y="129683"/>
            <a:ext cx="6751178" cy="70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457127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914254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371381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1828506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57510">
              <a:defRPr/>
            </a:pPr>
            <a:r>
              <a:rPr lang="es-ES" altLang="en-GB" sz="2800" dirty="0" err="1" smtClean="0">
                <a:solidFill>
                  <a:srgbClr val="525252"/>
                </a:solidFill>
                <a:latin typeface="Arial" charset="0"/>
              </a:rPr>
              <a:t>Backoficce</a:t>
            </a:r>
            <a:r>
              <a:rPr lang="es-ES" altLang="en-GB" sz="2800" dirty="0" smtClean="0">
                <a:solidFill>
                  <a:srgbClr val="525252"/>
                </a:solidFill>
                <a:latin typeface="Arial" charset="0"/>
              </a:rPr>
              <a:t> B.7. </a:t>
            </a:r>
            <a:r>
              <a:rPr lang="es-ES" altLang="en-GB" sz="2800" dirty="0" err="1" smtClean="0">
                <a:solidFill>
                  <a:srgbClr val="525252"/>
                </a:solidFill>
                <a:latin typeface="Arial" charset="0"/>
              </a:rPr>
              <a:t>Setup</a:t>
            </a:r>
            <a:r>
              <a:rPr lang="es-ES" altLang="en-GB" sz="2800" dirty="0" smtClean="0">
                <a:solidFill>
                  <a:srgbClr val="525252"/>
                </a:solidFill>
                <a:latin typeface="Arial" charset="0"/>
              </a:rPr>
              <a:t> - General</a:t>
            </a:r>
          </a:p>
          <a:p>
            <a:pPr algn="ctr" defTabSz="957510">
              <a:defRPr/>
            </a:pPr>
            <a:r>
              <a:rPr lang="es-ES" altLang="en-GB" sz="2000" kern="0" dirty="0" smtClean="0">
                <a:solidFill>
                  <a:srgbClr val="FF0000"/>
                </a:solidFill>
                <a:latin typeface="Arial" charset="0"/>
              </a:rPr>
              <a:t>Roles</a:t>
            </a:r>
            <a:endParaRPr lang="es-ES_tradnl" altLang="en-GB" sz="1200" kern="0" dirty="0" smtClean="0">
              <a:solidFill>
                <a:srgbClr val="FF0000"/>
              </a:solidFill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15452" y="945576"/>
            <a:ext cx="11294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Ek Mukta"/>
                <a:cs typeface="Arial" pitchFamily="34" charset="0"/>
              </a:rPr>
              <a:t>Ejemplos de Roles. </a:t>
            </a:r>
            <a:r>
              <a:rPr lang="es-ES" b="1" dirty="0" smtClean="0"/>
              <a:t>Administración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hape 6552"/>
          <p:cNvSpPr/>
          <p:nvPr/>
        </p:nvSpPr>
        <p:spPr>
          <a:xfrm>
            <a:off x="386366" y="826330"/>
            <a:ext cx="11462197" cy="57847"/>
          </a:xfrm>
          <a:custGeom>
            <a:avLst/>
            <a:gdLst/>
            <a:ahLst/>
            <a:cxnLst/>
            <a:rect l="0" t="0" r="0" b="0"/>
            <a:pathLst>
              <a:path w="8817861" h="39624">
                <a:moveTo>
                  <a:pt x="0" y="0"/>
                </a:moveTo>
                <a:lnTo>
                  <a:pt x="8817861" y="1524"/>
                </a:lnTo>
                <a:lnTo>
                  <a:pt x="8817861" y="39624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BDBD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ES"/>
          </a:p>
        </p:txBody>
      </p:sp>
      <p:pic>
        <p:nvPicPr>
          <p:cNvPr id="7" name="Picture 2" descr="C:\Users\jsabariz\Documents\Class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714" y="161633"/>
            <a:ext cx="912230" cy="58751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6366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 l a s </a:t>
            </a:r>
            <a:r>
              <a:rPr kumimoji="0" lang="es-ES" altLang="es-ES" sz="1200" b="1" i="0" u="none" strike="noStrike" cap="none" normalizeH="0" baseline="0" dirty="0" err="1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 n e | H o s p i t a l i t y S o f t w a r e &amp; A d v i s o r y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02" y="109058"/>
            <a:ext cx="642501" cy="642501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 t="11093" b="11092"/>
          <a:stretch>
            <a:fillRect/>
          </a:stretch>
        </p:blipFill>
        <p:spPr bwMode="auto">
          <a:xfrm>
            <a:off x="341298" y="1369256"/>
            <a:ext cx="6583680" cy="28817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 bwMode="auto">
          <a:xfrm>
            <a:off x="1388997" y="2194844"/>
            <a:ext cx="1122044" cy="19727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387715" y="1902863"/>
            <a:ext cx="1122044" cy="19727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2392822" y="129683"/>
            <a:ext cx="6751178" cy="70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457127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914254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371381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1828506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57510">
              <a:defRPr/>
            </a:pPr>
            <a:r>
              <a:rPr lang="es-ES" altLang="en-GB" sz="2800" dirty="0" err="1" smtClean="0">
                <a:solidFill>
                  <a:srgbClr val="525252"/>
                </a:solidFill>
                <a:latin typeface="Arial" charset="0"/>
              </a:rPr>
              <a:t>Backoficce</a:t>
            </a:r>
            <a:r>
              <a:rPr lang="es-ES" altLang="en-GB" sz="2800" dirty="0" smtClean="0">
                <a:solidFill>
                  <a:srgbClr val="525252"/>
                </a:solidFill>
                <a:latin typeface="Arial" charset="0"/>
              </a:rPr>
              <a:t> B.7. </a:t>
            </a:r>
            <a:r>
              <a:rPr lang="es-ES" altLang="en-GB" sz="2800" dirty="0" err="1" smtClean="0">
                <a:solidFill>
                  <a:srgbClr val="525252"/>
                </a:solidFill>
                <a:latin typeface="Arial" charset="0"/>
              </a:rPr>
              <a:t>Setup</a:t>
            </a:r>
            <a:r>
              <a:rPr lang="es-ES" altLang="en-GB" sz="2800" dirty="0" smtClean="0">
                <a:solidFill>
                  <a:srgbClr val="525252"/>
                </a:solidFill>
                <a:latin typeface="Arial" charset="0"/>
              </a:rPr>
              <a:t> - General</a:t>
            </a:r>
          </a:p>
          <a:p>
            <a:pPr algn="ctr" defTabSz="957510">
              <a:defRPr/>
            </a:pPr>
            <a:r>
              <a:rPr lang="es-ES" altLang="en-GB" sz="2000" kern="0" dirty="0" smtClean="0">
                <a:solidFill>
                  <a:srgbClr val="FF0000"/>
                </a:solidFill>
                <a:latin typeface="Arial" charset="0"/>
              </a:rPr>
              <a:t>Roles</a:t>
            </a:r>
            <a:endParaRPr lang="es-ES_tradnl" altLang="en-GB" sz="1200" kern="0" dirty="0" smtClean="0">
              <a:solidFill>
                <a:srgbClr val="FF0000"/>
              </a:solidFill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15452" y="945576"/>
            <a:ext cx="11294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Ek Mukta"/>
                <a:cs typeface="Arial" pitchFamily="34" charset="0"/>
              </a:rPr>
              <a:t>Ejemplos de Roles. </a:t>
            </a:r>
            <a:r>
              <a:rPr lang="es-ES" b="1" dirty="0" smtClean="0"/>
              <a:t>Gobernanta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hape 6552"/>
          <p:cNvSpPr/>
          <p:nvPr/>
        </p:nvSpPr>
        <p:spPr>
          <a:xfrm>
            <a:off x="386366" y="826330"/>
            <a:ext cx="11462197" cy="57847"/>
          </a:xfrm>
          <a:custGeom>
            <a:avLst/>
            <a:gdLst/>
            <a:ahLst/>
            <a:cxnLst/>
            <a:rect l="0" t="0" r="0" b="0"/>
            <a:pathLst>
              <a:path w="8817861" h="39624">
                <a:moveTo>
                  <a:pt x="0" y="0"/>
                </a:moveTo>
                <a:lnTo>
                  <a:pt x="8817861" y="1524"/>
                </a:lnTo>
                <a:lnTo>
                  <a:pt x="8817861" y="39624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BDBD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ES"/>
          </a:p>
        </p:txBody>
      </p:sp>
      <p:pic>
        <p:nvPicPr>
          <p:cNvPr id="7" name="Picture 2" descr="C:\Users\jsabariz\Documents\Class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714" y="161633"/>
            <a:ext cx="912230" cy="58751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6366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 l a s </a:t>
            </a:r>
            <a:r>
              <a:rPr kumimoji="0" lang="es-ES" altLang="es-ES" sz="1200" b="1" i="0" u="none" strike="noStrike" cap="none" normalizeH="0" baseline="0" dirty="0" err="1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 n e | H o s p i t a l i t y S o f t w a r e &amp; A d v i s o r y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02" y="109058"/>
            <a:ext cx="642501" cy="642501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 t="10428" b="11092"/>
          <a:stretch>
            <a:fillRect/>
          </a:stretch>
        </p:blipFill>
        <p:spPr bwMode="auto">
          <a:xfrm>
            <a:off x="366935" y="1469475"/>
            <a:ext cx="6583680" cy="290636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4" name="33 Rectángulo"/>
          <p:cNvSpPr/>
          <p:nvPr/>
        </p:nvSpPr>
        <p:spPr bwMode="auto">
          <a:xfrm>
            <a:off x="1484425" y="3221766"/>
            <a:ext cx="1122044" cy="1801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 t="10428" b="11092"/>
          <a:stretch>
            <a:fillRect/>
          </a:stretch>
        </p:blipFill>
        <p:spPr bwMode="auto">
          <a:xfrm>
            <a:off x="5110386" y="3363098"/>
            <a:ext cx="6583680" cy="290636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 bwMode="auto">
          <a:xfrm>
            <a:off x="6183196" y="5126052"/>
            <a:ext cx="1122044" cy="1801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038052" y="4015099"/>
            <a:ext cx="1122044" cy="1801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380593" y="2023930"/>
            <a:ext cx="1122044" cy="1801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2392822" y="129683"/>
            <a:ext cx="6751178" cy="70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457127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914254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371381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1828506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57510">
              <a:defRPr/>
            </a:pPr>
            <a:r>
              <a:rPr lang="es-ES" altLang="en-GB" sz="2800" dirty="0" err="1" smtClean="0">
                <a:solidFill>
                  <a:srgbClr val="525252"/>
                </a:solidFill>
                <a:latin typeface="Arial" charset="0"/>
              </a:rPr>
              <a:t>Backoficce</a:t>
            </a:r>
            <a:r>
              <a:rPr lang="es-ES" altLang="en-GB" sz="2800" dirty="0" smtClean="0">
                <a:solidFill>
                  <a:srgbClr val="525252"/>
                </a:solidFill>
                <a:latin typeface="Arial" charset="0"/>
              </a:rPr>
              <a:t> B.7. </a:t>
            </a:r>
            <a:r>
              <a:rPr lang="es-ES" altLang="en-GB" sz="2800" dirty="0" err="1" smtClean="0">
                <a:solidFill>
                  <a:srgbClr val="525252"/>
                </a:solidFill>
                <a:latin typeface="Arial" charset="0"/>
              </a:rPr>
              <a:t>Setup</a:t>
            </a:r>
            <a:r>
              <a:rPr lang="es-ES" altLang="en-GB" sz="2800" dirty="0" smtClean="0">
                <a:solidFill>
                  <a:srgbClr val="525252"/>
                </a:solidFill>
                <a:latin typeface="Arial" charset="0"/>
              </a:rPr>
              <a:t> - General</a:t>
            </a:r>
          </a:p>
          <a:p>
            <a:pPr algn="ctr" defTabSz="957510">
              <a:defRPr/>
            </a:pPr>
            <a:r>
              <a:rPr lang="es-ES" altLang="en-GB" sz="2000" kern="0" dirty="0" smtClean="0">
                <a:solidFill>
                  <a:srgbClr val="FF0000"/>
                </a:solidFill>
                <a:latin typeface="Arial" charset="0"/>
              </a:rPr>
              <a:t>Roles</a:t>
            </a:r>
            <a:endParaRPr lang="es-ES_tradnl" altLang="en-GB" sz="1200" kern="0" dirty="0" smtClean="0">
              <a:solidFill>
                <a:srgbClr val="FF0000"/>
              </a:solidFill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15452" y="945576"/>
            <a:ext cx="11294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Ek Mukta"/>
                <a:cs typeface="Arial" pitchFamily="34" charset="0"/>
              </a:rPr>
              <a:t>Ejemplos de Roles. </a:t>
            </a:r>
            <a:r>
              <a:rPr lang="es-ES" b="1" dirty="0" smtClean="0"/>
              <a:t>Limpiadoras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hape 6552"/>
          <p:cNvSpPr/>
          <p:nvPr/>
        </p:nvSpPr>
        <p:spPr>
          <a:xfrm>
            <a:off x="386366" y="826330"/>
            <a:ext cx="11462197" cy="57847"/>
          </a:xfrm>
          <a:custGeom>
            <a:avLst/>
            <a:gdLst/>
            <a:ahLst/>
            <a:cxnLst/>
            <a:rect l="0" t="0" r="0" b="0"/>
            <a:pathLst>
              <a:path w="8817861" h="39624">
                <a:moveTo>
                  <a:pt x="0" y="0"/>
                </a:moveTo>
                <a:lnTo>
                  <a:pt x="8817861" y="1524"/>
                </a:lnTo>
                <a:lnTo>
                  <a:pt x="8817861" y="39624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BDBD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ES"/>
          </a:p>
        </p:txBody>
      </p:sp>
      <p:pic>
        <p:nvPicPr>
          <p:cNvPr id="7" name="Picture 2" descr="C:\Users\jsabariz\Documents\Class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714" y="161633"/>
            <a:ext cx="912230" cy="58751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6366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 l a s </a:t>
            </a:r>
            <a:r>
              <a:rPr kumimoji="0" lang="es-ES" altLang="es-ES" sz="1200" b="1" i="0" u="none" strike="noStrike" cap="none" normalizeH="0" baseline="0" dirty="0" err="1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82828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 n e | H o s p i t a l i t y S o f t w a r e &amp; A d v i s o r y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02" y="109058"/>
            <a:ext cx="642501" cy="642501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 t="10428" b="10428"/>
          <a:stretch>
            <a:fillRect/>
          </a:stretch>
        </p:blipFill>
        <p:spPr bwMode="auto">
          <a:xfrm>
            <a:off x="375480" y="1432964"/>
            <a:ext cx="6583680" cy="29309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4" name="33 Rectángulo"/>
          <p:cNvSpPr/>
          <p:nvPr/>
        </p:nvSpPr>
        <p:spPr bwMode="auto">
          <a:xfrm>
            <a:off x="1475878" y="3332862"/>
            <a:ext cx="1122044" cy="24854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/>
          <a:srcRect t="11093" b="11092"/>
          <a:stretch>
            <a:fillRect/>
          </a:stretch>
        </p:blipFill>
        <p:spPr bwMode="auto">
          <a:xfrm>
            <a:off x="5038843" y="3458777"/>
            <a:ext cx="6583680" cy="28817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 bwMode="auto">
          <a:xfrm>
            <a:off x="5020958" y="4109105"/>
            <a:ext cx="1122044" cy="1808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6217370" y="5348244"/>
            <a:ext cx="1122044" cy="17233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389138" y="1981202"/>
            <a:ext cx="1122044" cy="1979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7428</TotalTime>
  <Words>342</Words>
  <Application>Microsoft Office PowerPoint</Application>
  <PresentationFormat>Personalizado</PresentationFormat>
  <Paragraphs>28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Villamediana</dc:creator>
  <cp:lastModifiedBy>jsabariz</cp:lastModifiedBy>
  <cp:revision>237</cp:revision>
  <cp:lastPrinted>2016-11-17T21:19:00Z</cp:lastPrinted>
  <dcterms:created xsi:type="dcterms:W3CDTF">2016-11-17T19:15:30Z</dcterms:created>
  <dcterms:modified xsi:type="dcterms:W3CDTF">2018-07-11T10:34:53Z</dcterms:modified>
</cp:coreProperties>
</file>